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handoutMasterIdLst>
    <p:handoutMasterId r:id="rId25"/>
  </p:handoutMasterIdLst>
  <p:sldIdLst>
    <p:sldId id="256" r:id="rId4"/>
    <p:sldId id="261" r:id="rId5"/>
    <p:sldId id="305" r:id="rId6"/>
    <p:sldId id="306" r:id="rId7"/>
    <p:sldId id="307" r:id="rId8"/>
    <p:sldId id="309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273" r:id="rId17"/>
    <p:sldId id="319" r:id="rId18"/>
    <p:sldId id="321" r:id="rId19"/>
    <p:sldId id="320" r:id="rId20"/>
    <p:sldId id="318" r:id="rId21"/>
    <p:sldId id="271" r:id="rId22"/>
    <p:sldId id="272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56" d="100"/>
          <a:sy n="156" d="100"/>
        </p:scale>
        <p:origin x="360" y="168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FEF09C3-5432-4DA0-9890-3050357C5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7E202-B8C5-4411-9AB9-001230F36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C0FA2-A713-4856-8F75-7FAFAF357361}" type="datetimeFigureOut">
              <a:rPr lang="ko-KR" altLang="en-US" smtClean="0"/>
              <a:t>2021. 8. 30.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DCCD-9920-4087-A8EF-840D6BF96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0773E-42C5-4B13-84D2-DE05FB0C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2E6A-8C14-4F5B-B0CB-3A4FCBC8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5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866FF-EA9A-44BA-8DB2-FB8E70490571}" type="datetimeFigureOut">
              <a:rPr lang="ko-KR" altLang="en-US" smtClean="0"/>
              <a:t>2021. 8. 30.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89A33-A361-4541-B6A7-456994CC0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2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3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9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14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191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66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1635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301"/>
            <a:ext cx="3024336" cy="3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23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54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5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381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814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3" r:id="rId3"/>
    <p:sldLayoutId id="2147483660" r:id="rId4"/>
    <p:sldLayoutId id="2147483661" r:id="rId5"/>
    <p:sldLayoutId id="2147483662" r:id="rId6"/>
    <p:sldLayoutId id="2147483664" r:id="rId7"/>
    <p:sldLayoutId id="2147483655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2" r:id="rId15"/>
    <p:sldLayoutId id="2147483671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RedDon/BirdchainFly/tree/main" TargetMode="External"/><Relationship Id="rId2" Type="http://schemas.openxmlformats.org/officeDocument/2006/relationships/hyperlink" Target="https://t.me/Birdchainpurefly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witter.com/BirdchainFl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11760" y="2031689"/>
            <a:ext cx="4514995" cy="1080121"/>
          </a:xfrm>
        </p:spPr>
        <p:txBody>
          <a:bodyPr/>
          <a:lstStyle/>
          <a:p>
            <a:pPr lvl="0" algn="l"/>
            <a:r>
              <a:rPr lang="en-US" altLang="ko-KR" dirty="0">
                <a:ea typeface="맑은 고딕" pitchFamily="50" charset="-127"/>
              </a:rPr>
              <a:t>Birdchain</a:t>
            </a:r>
            <a:r>
              <a:rPr lang="ko-KR" altLang="en-US" dirty="0">
                <a:ea typeface="맑은 고딕" pitchFamily="50" charset="-127"/>
              </a:rPr>
              <a:t>融资</a:t>
            </a:r>
            <a:r>
              <a:rPr lang="en-US" altLang="ko-KR" dirty="0">
                <a:ea typeface="맑은 고딕" pitchFamily="50" charset="-127"/>
              </a:rPr>
              <a:t>Deck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短视频经济体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C7B04B-4574-3B4F-AB6D-5C0A24D5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12168"/>
            <a:ext cx="2751295" cy="30758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4C85B2-76FB-9A40-A740-D8C7A305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396685"/>
            <a:ext cx="5328592" cy="33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NFT</a:t>
            </a:r>
            <a:r>
              <a:rPr lang="zh-CN" altLang="en-US" dirty="0"/>
              <a:t>交易平台</a:t>
            </a:r>
            <a:endParaRPr lang="zh-CN" altLang="zh-CN" dirty="0"/>
          </a:p>
        </p:txBody>
      </p:sp>
      <p:pic>
        <p:nvPicPr>
          <p:cNvPr id="7" name="image7.png">
            <a:extLst>
              <a:ext uri="{FF2B5EF4-FFF2-40B4-BE49-F238E27FC236}">
                <a16:creationId xmlns:a16="http://schemas.microsoft.com/office/drawing/2014/main" id="{5326CBFA-C0A3-2F44-8133-E9DCAB697CA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3528" y="1487652"/>
            <a:ext cx="4536504" cy="2812290"/>
          </a:xfrm>
          <a:prstGeom prst="rect">
            <a:avLst/>
          </a:prstGeom>
          <a:ln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06B540-95B7-6844-88BB-7F8F69BE0E17}"/>
              </a:ext>
            </a:extLst>
          </p:cNvPr>
          <p:cNvSpPr txBox="1"/>
          <p:nvPr/>
        </p:nvSpPr>
        <p:spPr>
          <a:xfrm>
            <a:off x="5148064" y="1851670"/>
            <a:ext cx="3644628" cy="231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内容创作者发布短视频NFT或投资者购买NFT以享有该短视频未来现金流，拥有获取经济奖励或代币股权奖励，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届时将开发NFT二次AI创作和池化DeFi流动性功能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开启C2E（Creat to Earn），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以及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利用以太坊、Solana公链DeFi基础设施等开展H2E（Hold To Earn） 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4680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POS</a:t>
            </a:r>
            <a:r>
              <a:rPr lang="zh-CN" altLang="en-US" dirty="0"/>
              <a:t>记账权</a:t>
            </a:r>
            <a:endParaRPr lang="zh-C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06B540-95B7-6844-88BB-7F8F69BE0E17}"/>
              </a:ext>
            </a:extLst>
          </p:cNvPr>
          <p:cNvSpPr txBox="1"/>
          <p:nvPr/>
        </p:nvSpPr>
        <p:spPr>
          <a:xfrm>
            <a:off x="4139952" y="1400933"/>
            <a:ext cx="4580732" cy="29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横轴为股权or代币持有量，纵轴为股权or代币增量，两条P线中间区域拥有网络POS记账权，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即代表先进生产力的所有者获得记账权，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值得注意的是POS记账仅为了满足网络正常运转，而不是利益分配，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拥有利益分配优先级的永远是符合调性的内容创作者（投资NFT或发表优质作品），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并非以比特币代表的POW时常引发的公地悲剧机制，所以符合条件的记账个体受POS随机数影响，投资者应综合考量投入产出，当然网络中庞大的POS记账单位可以保障网络安全。 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E5AF53D6-EC39-C34B-B06F-85EA1D974CB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592" y="1563638"/>
            <a:ext cx="2895600" cy="28003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3496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中国市场的合规启动流程</a:t>
            </a:r>
            <a:endParaRPr lang="zh-CN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CE594D-880C-E945-B482-67DDAF4E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347614"/>
            <a:ext cx="8460432" cy="34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0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路线图</a:t>
            </a:r>
          </a:p>
        </p:txBody>
      </p:sp>
      <p:cxnSp>
        <p:nvCxnSpPr>
          <p:cNvPr id="4" name="Straight Connector 3"/>
          <p:cNvCxnSpPr>
            <a:stCxn id="10" idx="2"/>
          </p:cNvCxnSpPr>
          <p:nvPr/>
        </p:nvCxnSpPr>
        <p:spPr>
          <a:xfrm>
            <a:off x="1341538" y="2470666"/>
            <a:ext cx="6313227" cy="829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7092278" y="1981969"/>
            <a:ext cx="971680" cy="971680"/>
            <a:chOff x="7092280" y="2517710"/>
            <a:chExt cx="971680" cy="971680"/>
          </a:xfrm>
        </p:grpSpPr>
        <p:sp>
          <p:nvSpPr>
            <p:cNvPr id="6" name="Oval 5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69530" y="2326650"/>
            <a:ext cx="288032" cy="288032"/>
            <a:chOff x="611560" y="2851238"/>
            <a:chExt cx="288032" cy="288032"/>
          </a:xfrm>
        </p:grpSpPr>
        <p:sp>
          <p:nvSpPr>
            <p:cNvPr id="9" name="Oval 8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39302" y="2315497"/>
            <a:ext cx="288032" cy="288032"/>
            <a:chOff x="611560" y="2851238"/>
            <a:chExt cx="288032" cy="288032"/>
          </a:xfrm>
        </p:grpSpPr>
        <p:sp>
          <p:nvSpPr>
            <p:cNvPr id="12" name="Oval 11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09074" y="2315497"/>
            <a:ext cx="288032" cy="288032"/>
            <a:chOff x="611560" y="2851238"/>
            <a:chExt cx="288032" cy="288032"/>
          </a:xfrm>
        </p:grpSpPr>
        <p:sp>
          <p:nvSpPr>
            <p:cNvPr id="15" name="Oval 14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845" y="2334946"/>
            <a:ext cx="288032" cy="288032"/>
            <a:chOff x="611560" y="2851238"/>
            <a:chExt cx="288032" cy="288032"/>
          </a:xfrm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Block Arc 14"/>
          <p:cNvSpPr/>
          <p:nvPr/>
        </p:nvSpPr>
        <p:spPr>
          <a:xfrm rot="16200000">
            <a:off x="7363828" y="2245082"/>
            <a:ext cx="428579" cy="42886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1365" y="1419622"/>
            <a:ext cx="10229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Q2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44484" y="146578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4712" y="146578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2050" y="1489816"/>
            <a:ext cx="10229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Q2-Q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3897" y="2952217"/>
            <a:ext cx="188906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业务模式梳理调研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完成天使轮融资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测试版APP开发试运营、</a:t>
            </a:r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国内短视</a:t>
            </a: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频</a:t>
            </a:r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财务系统开发（ERP、SAAS）。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SFAT一轮融资、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NFT市场开发；  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92231" y="2915528"/>
            <a:ext cx="2047721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APP端开启C2E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（Creat to Earn）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利用以太坊、Solana公链DeFi基础设施等开展H2E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（Hold To Earn）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开启NFT流动性挖矿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NFT市场开展池化流动性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NFT作品二次AI创作。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kumimoji="1"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11726" y="2907957"/>
            <a:ext cx="15844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进</a:t>
            </a:r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行SAFT二轮融资，国外主体开展IDO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，上线DEX/CEX。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国内短视频及NFT市场主体推出ERP、SAAS满足监管需要，</a:t>
            </a:r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登陆省市级股转平台满足流动性需要</a:t>
            </a:r>
            <a:r>
              <a:rPr kumimoji="1"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。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02B1A881-0A8F-6848-B0FF-65B5C5C4C538}"/>
              </a:ext>
            </a:extLst>
          </p:cNvPr>
          <p:cNvSpPr txBox="1"/>
          <p:nvPr/>
        </p:nvSpPr>
        <p:spPr>
          <a:xfrm>
            <a:off x="5723894" y="2927406"/>
            <a:ext cx="15844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去中心化治理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DAO</a:t>
            </a:r>
            <a:b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扩张全球节点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算法培养皿</a:t>
            </a:r>
            <a:endParaRPr kumimoji="1"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23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融资计划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24C285-8185-9943-8E70-45612BE0A98D}"/>
              </a:ext>
            </a:extLst>
          </p:cNvPr>
          <p:cNvSpPr txBox="1"/>
          <p:nvPr/>
        </p:nvSpPr>
        <p:spPr>
          <a:xfrm>
            <a:off x="1973317" y="1059582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项目已经完成天使轮融资，用于产品开发和上线。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B31850-032C-E54B-9C73-0EDCC9C8FAF2}"/>
              </a:ext>
            </a:extLst>
          </p:cNvPr>
          <p:cNvSpPr txBox="1"/>
          <p:nvPr/>
        </p:nvSpPr>
        <p:spPr>
          <a:xfrm>
            <a:off x="739693" y="3795886"/>
            <a:ext cx="7884368" cy="10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我们希望投资者能够支持以SAFT形式为项目融资，因为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只有降低合规成本，才能快速扩大市场份额和业务范围。部分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一轮SAFT投资者可以享有二轮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SAFT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投资额度，不可转让，融资计划向投资者开放，欢迎认可公司价值观的投资人加入到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Birdchain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发展和治理当中来。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4884824-50A1-5A4F-A4A0-BB070491A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3" y="1639701"/>
            <a:ext cx="7884368" cy="18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1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融资计划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24C285-8185-9943-8E70-45612BE0A98D}"/>
              </a:ext>
            </a:extLst>
          </p:cNvPr>
          <p:cNvSpPr txBox="1"/>
          <p:nvPr/>
        </p:nvSpPr>
        <p:spPr>
          <a:xfrm>
            <a:off x="827584" y="1059582"/>
            <a:ext cx="6754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投资者投资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SAFT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后会获得相应级别的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，转让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视同转让相应股权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代币份额，详情如下表：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7C6B4F-319B-3740-802E-AB9C9C33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44159"/>
            <a:ext cx="8190656" cy="14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7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融资计划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24C285-8185-9943-8E70-45612BE0A98D}"/>
              </a:ext>
            </a:extLst>
          </p:cNvPr>
          <p:cNvSpPr txBox="1"/>
          <p:nvPr/>
        </p:nvSpPr>
        <p:spPr>
          <a:xfrm>
            <a:off x="225454" y="987772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投资者签订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SAFT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以及提供相应流水后（预计流程为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分钟），可联系项目方成员发放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272597-6BF5-3D43-B8AE-190E13A8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33971"/>
            <a:ext cx="5616624" cy="25499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508534-07C5-1A4A-B458-E48FF657DC00}"/>
              </a:ext>
            </a:extLst>
          </p:cNvPr>
          <p:cNvSpPr txBox="1"/>
          <p:nvPr/>
        </p:nvSpPr>
        <p:spPr>
          <a:xfrm>
            <a:off x="1475656" y="4255699"/>
            <a:ext cx="6805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1400" b="1" dirty="0"/>
              <a:t>唯一</a:t>
            </a:r>
            <a:r>
              <a:rPr lang="zh-CN" altLang="en-US" sz="1400" b="1" dirty="0"/>
              <a:t>钱包交互地址：</a:t>
            </a:r>
            <a:r>
              <a:rPr lang="en" altLang="zh-CN" sz="1400" dirty="0"/>
              <a:t>0xb1192607499F0Ca4909A961FF0CCee47B5337790</a:t>
            </a:r>
          </a:p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Telegram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群组：</a:t>
            </a:r>
            <a:r>
              <a:rPr lang="zh-CN" altLang="zh-CN" sz="1400" dirty="0"/>
              <a:t>https://t.me/Birdchainpurefly </a:t>
            </a:r>
            <a:endParaRPr lang="en-US" altLang="zh-CN" sz="1400" dirty="0"/>
          </a:p>
          <a:p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指定组内沟通人员：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red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6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团队</a:t>
            </a:r>
          </a:p>
        </p:txBody>
      </p:sp>
      <p:pic>
        <p:nvPicPr>
          <p:cNvPr id="1026" name="Picture 2" descr="团队名称和激励口号超越梦想勇攀高峰- 生活经验- 辣妈营">
            <a:extLst>
              <a:ext uri="{FF2B5EF4-FFF2-40B4-BE49-F238E27FC236}">
                <a16:creationId xmlns:a16="http://schemas.microsoft.com/office/drawing/2014/main" id="{91A15913-A58A-3745-A99A-3F9D1458C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51670"/>
            <a:ext cx="3191062" cy="21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DDCC15-74A0-1742-97A7-EFD3242E8844}"/>
              </a:ext>
            </a:extLst>
          </p:cNvPr>
          <p:cNvSpPr txBox="1"/>
          <p:nvPr/>
        </p:nvSpPr>
        <p:spPr>
          <a:xfrm>
            <a:off x="4211960" y="1203598"/>
            <a:ext cx="4752528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创始人：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</a:t>
            </a:r>
          </a:p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顾问：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R，四大会计师事务所质控部内核员、上市公司内审部内审监察员，互联网研究员，某区块链基金研究员。</a:t>
            </a:r>
          </a:p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COO：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某加密货币交易所RANK榜</a:t>
            </a:r>
            <a:r>
              <a:rPr kumimoji="1"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数据负责人。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市场负责人：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某基金市场负责人。</a:t>
            </a:r>
          </a:p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社群负责人：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某头部矿池客户关系负责人。</a:t>
            </a:r>
          </a:p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法律顾问：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前区级法院公职人员，现某律师事务所合伙人。</a:t>
            </a:r>
          </a:p>
          <a:p>
            <a:pPr>
              <a:lnSpc>
                <a:spcPct val="180000"/>
              </a:lnSpc>
            </a:pP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PS：后续将公布团队成员详细名单。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46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相关链接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8219" y="1209551"/>
            <a:ext cx="6192688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11760" y="2006549"/>
            <a:ext cx="5832648" cy="1751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/>
              <a:t>融资事宜请联系电报群</a:t>
            </a:r>
            <a:endParaRPr lang="en-US" altLang="zh-CN" sz="1400" b="1" dirty="0"/>
          </a:p>
          <a:p>
            <a:pPr>
              <a:lnSpc>
                <a:spcPct val="200000"/>
              </a:lnSpc>
            </a:pPr>
            <a:r>
              <a:rPr lang="zh-CN" altLang="zh-CN" sz="1400" b="1" dirty="0"/>
              <a:t>Telegram：</a:t>
            </a:r>
            <a:r>
              <a:rPr lang="zh-CN" altLang="zh-CN" sz="1400" b="1" u="sng" dirty="0">
                <a:hlinkClick r:id="rId2"/>
              </a:rPr>
              <a:t>https://t.me/Birdchainpurefly</a:t>
            </a:r>
            <a:endParaRPr lang="zh-CN" altLang="zh-CN" sz="1400" dirty="0"/>
          </a:p>
          <a:p>
            <a:pPr>
              <a:lnSpc>
                <a:spcPct val="200000"/>
              </a:lnSpc>
            </a:pPr>
            <a:r>
              <a:rPr lang="zh-CN" altLang="zh-CN" sz="1400" b="1" dirty="0"/>
              <a:t>Github：</a:t>
            </a:r>
            <a:r>
              <a:rPr lang="zh-CN" altLang="zh-CN" sz="1400" b="1" u="sng" dirty="0">
                <a:hlinkClick r:id="rId3"/>
              </a:rPr>
              <a:t>https://github.com/RayRedDon/BirdchainFly/tree/main</a:t>
            </a:r>
            <a:endParaRPr lang="zh-CN" altLang="zh-CN" sz="1400" dirty="0"/>
          </a:p>
          <a:p>
            <a:pPr>
              <a:lnSpc>
                <a:spcPct val="200000"/>
              </a:lnSpc>
            </a:pPr>
            <a:r>
              <a:rPr lang="zh-CN" altLang="zh-CN" sz="1400" b="1" dirty="0"/>
              <a:t>Twitter：</a:t>
            </a:r>
            <a:r>
              <a:rPr lang="zh-CN" altLang="zh-CN" sz="1400" b="1" u="sng" dirty="0">
                <a:hlinkClick r:id="rId4"/>
              </a:rPr>
              <a:t>https://twitter.com/BirdchainFly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88408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55576" y="339502"/>
            <a:ext cx="83884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目录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AB7BE18-10EC-AA4B-9AC6-85307F68D8F9}"/>
              </a:ext>
            </a:extLst>
          </p:cNvPr>
          <p:cNvGrpSpPr/>
          <p:nvPr/>
        </p:nvGrpSpPr>
        <p:grpSpPr>
          <a:xfrm>
            <a:off x="1115576" y="1392293"/>
            <a:ext cx="7200840" cy="3373519"/>
            <a:chOff x="1115576" y="1392293"/>
            <a:chExt cx="4464576" cy="3373519"/>
          </a:xfrm>
        </p:grpSpPr>
        <p:sp>
          <p:nvSpPr>
            <p:cNvPr id="4" name="Rectangle 3"/>
            <p:cNvSpPr/>
            <p:nvPr/>
          </p:nvSpPr>
          <p:spPr>
            <a:xfrm>
              <a:off x="1336567" y="1415724"/>
              <a:ext cx="4243545" cy="4217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12"/>
            <p:cNvSpPr txBox="1"/>
            <p:nvPr/>
          </p:nvSpPr>
          <p:spPr bwMode="auto">
            <a:xfrm>
              <a:off x="1734419" y="1477934"/>
              <a:ext cx="3706177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Birdchain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的诞生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115576" y="1392293"/>
              <a:ext cx="441982" cy="46862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98164" y="1453986"/>
              <a:ext cx="276806" cy="3582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36567" y="1988706"/>
              <a:ext cx="4243545" cy="421761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12"/>
            <p:cNvSpPr txBox="1"/>
            <p:nvPr/>
          </p:nvSpPr>
          <p:spPr bwMode="auto">
            <a:xfrm>
              <a:off x="1734419" y="2050915"/>
              <a:ext cx="3706177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产品规划与细节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1115576" y="1965275"/>
              <a:ext cx="441982" cy="46862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98164" y="2026968"/>
              <a:ext cx="276806" cy="3582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cs typeface="Arial" pitchFamily="34" charset="0"/>
                </a:rPr>
                <a:t>2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36567" y="2561688"/>
              <a:ext cx="4243545" cy="421761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12"/>
            <p:cNvSpPr txBox="1"/>
            <p:nvPr/>
          </p:nvSpPr>
          <p:spPr bwMode="auto">
            <a:xfrm>
              <a:off x="1734419" y="2623897"/>
              <a:ext cx="3706177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中国市场的合规启动流程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1115576" y="2538257"/>
              <a:ext cx="441982" cy="46862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98164" y="2599950"/>
              <a:ext cx="276806" cy="3582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3</a:t>
              </a:r>
              <a:endParaRPr lang="ko-KR" altLang="en-US" sz="28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36567" y="3134670"/>
              <a:ext cx="4243545" cy="421761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1734419" y="3196879"/>
              <a:ext cx="3706177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路线图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1115576" y="3111238"/>
              <a:ext cx="441982" cy="46862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98164" y="3172932"/>
              <a:ext cx="276806" cy="3582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4"/>
                  </a:solidFill>
                  <a:cs typeface="Arial" pitchFamily="34" charset="0"/>
                </a:rPr>
                <a:t>4</a:t>
              </a:r>
              <a:endParaRPr lang="ko-KR" altLang="en-US" sz="2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BF9E16B2-F9F2-A64A-AC47-7F803C6F1B06}"/>
                </a:ext>
              </a:extLst>
            </p:cNvPr>
            <p:cNvSpPr/>
            <p:nvPr/>
          </p:nvSpPr>
          <p:spPr>
            <a:xfrm>
              <a:off x="1336567" y="3710734"/>
              <a:ext cx="4243545" cy="421761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CC3F8BB9-BF03-8D44-A425-1F55A08412DA}"/>
                </a:ext>
              </a:extLst>
            </p:cNvPr>
            <p:cNvSpPr txBox="1"/>
            <p:nvPr/>
          </p:nvSpPr>
          <p:spPr bwMode="auto">
            <a:xfrm>
              <a:off x="1734419" y="3772943"/>
              <a:ext cx="3706177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融资条款</a:t>
              </a:r>
            </a:p>
          </p:txBody>
        </p: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5D9C3B2D-700B-B544-8A74-857AC1149EB3}"/>
                </a:ext>
              </a:extLst>
            </p:cNvPr>
            <p:cNvSpPr/>
            <p:nvPr/>
          </p:nvSpPr>
          <p:spPr>
            <a:xfrm>
              <a:off x="1115576" y="3687302"/>
              <a:ext cx="441982" cy="46862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3FA811CF-EEE9-9B42-84F1-82CF43F02E8A}"/>
                </a:ext>
              </a:extLst>
            </p:cNvPr>
            <p:cNvSpPr txBox="1"/>
            <p:nvPr/>
          </p:nvSpPr>
          <p:spPr>
            <a:xfrm>
              <a:off x="1198164" y="3666528"/>
              <a:ext cx="27680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4"/>
                  </a:solidFill>
                  <a:cs typeface="Arial" pitchFamily="34" charset="0"/>
                </a:rPr>
                <a:t>5</a:t>
              </a:r>
              <a:endParaRPr lang="ko-KR" altLang="en-US" sz="2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20A72543-56D2-3448-80BA-50E5D0E1E8FE}"/>
                </a:ext>
              </a:extLst>
            </p:cNvPr>
            <p:cNvSpPr/>
            <p:nvPr/>
          </p:nvSpPr>
          <p:spPr>
            <a:xfrm>
              <a:off x="1336607" y="4286798"/>
              <a:ext cx="4243545" cy="421761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73DEC2C-6060-0449-9CBC-E9BFB5D0E9F4}"/>
                </a:ext>
              </a:extLst>
            </p:cNvPr>
            <p:cNvSpPr txBox="1"/>
            <p:nvPr/>
          </p:nvSpPr>
          <p:spPr bwMode="auto">
            <a:xfrm>
              <a:off x="1734459" y="4349007"/>
              <a:ext cx="3706177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团队</a:t>
              </a:r>
            </a:p>
          </p:txBody>
        </p:sp>
        <p:sp>
          <p:nvSpPr>
            <p:cNvPr id="26" name="Oval 43">
              <a:extLst>
                <a:ext uri="{FF2B5EF4-FFF2-40B4-BE49-F238E27FC236}">
                  <a16:creationId xmlns:a16="http://schemas.microsoft.com/office/drawing/2014/main" id="{51FDAB27-37EF-5A44-B9EB-0BC3365D8E0A}"/>
                </a:ext>
              </a:extLst>
            </p:cNvPr>
            <p:cNvSpPr/>
            <p:nvPr/>
          </p:nvSpPr>
          <p:spPr>
            <a:xfrm>
              <a:off x="1115616" y="4263366"/>
              <a:ext cx="441982" cy="46862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430A7868-7F1C-9547-91A6-19DA888E9FB0}"/>
                </a:ext>
              </a:extLst>
            </p:cNvPr>
            <p:cNvSpPr txBox="1"/>
            <p:nvPr/>
          </p:nvSpPr>
          <p:spPr>
            <a:xfrm>
              <a:off x="1198204" y="4242592"/>
              <a:ext cx="27680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4"/>
                  </a:solidFill>
                  <a:cs typeface="Arial" pitchFamily="34" charset="0"/>
                </a:rPr>
                <a:t>6</a:t>
              </a:r>
              <a:endParaRPr lang="ko-KR" altLang="en-US" sz="2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84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88EB08-8999-DD42-B699-160018D50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Birdchain</a:t>
            </a:r>
            <a:r>
              <a:rPr kumimoji="1" lang="zh-CN" altLang="en-US" dirty="0"/>
              <a:t>的诞生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B3D486-C1C9-CE4A-9921-E53B6013F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131590"/>
            <a:ext cx="9144000" cy="288032"/>
          </a:xfrm>
        </p:spPr>
        <p:txBody>
          <a:bodyPr/>
          <a:lstStyle/>
          <a:p>
            <a:r>
              <a:rPr kumimoji="1" lang="en-US" altLang="zh-CN" dirty="0"/>
              <a:t>Birdchain</a:t>
            </a:r>
            <a:r>
              <a:rPr kumimoji="1" lang="zh-CN" altLang="en-US" dirty="0"/>
              <a:t>诞生于两年前，愿景是利用去中心化区块链技术</a:t>
            </a:r>
            <a:r>
              <a:rPr kumimoji="1" lang="en-US" altLang="zh-CN" dirty="0"/>
              <a:t>+</a:t>
            </a:r>
            <a:r>
              <a:rPr kumimoji="1" lang="zh-CN" altLang="en-US" dirty="0"/>
              <a:t>短视频产品形式，</a:t>
            </a:r>
            <a:endParaRPr kumimoji="1" lang="en-US" altLang="zh-CN" dirty="0"/>
          </a:p>
          <a:p>
            <a:r>
              <a:rPr kumimoji="1" lang="zh-CN" altLang="en-US" dirty="0"/>
              <a:t>创造一个以创作者为中心的人文进步平台。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4F13E-1801-F740-B92F-19353A010198}"/>
              </a:ext>
            </a:extLst>
          </p:cNvPr>
          <p:cNvSpPr txBox="1"/>
          <p:nvPr/>
        </p:nvSpPr>
        <p:spPr>
          <a:xfrm>
            <a:off x="323528" y="2151200"/>
            <a:ext cx="439248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首先，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互联网即将进入Web3.0的时代，关注创作者利益是当前创业项目的创新方向，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颠覆中心化互联网平台的大批区块链项目涌现出来，我们要做的就是颠覆以抖音为代表的中心化短视频平台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</a:t>
            </a:r>
            <a:r>
              <a:rPr kumimoji="1" lang="zh-CN" altLang="en-US" sz="1400" b="1" dirty="0"/>
              <a:t>创造一个以创作者为中心的人文进步平台。</a:t>
            </a:r>
            <a:endParaRPr kumimoji="1" lang="zh-CN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9D446-0F8C-4B44-8806-88B890A6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95686"/>
            <a:ext cx="3726785" cy="19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88EB08-8999-DD42-B699-160018D50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Birdchain</a:t>
            </a:r>
            <a:r>
              <a:rPr kumimoji="1" lang="zh-CN" altLang="en-US" dirty="0"/>
              <a:t>的诞生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B3D486-C1C9-CE4A-9921-E53B6013F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131590"/>
            <a:ext cx="9144000" cy="288032"/>
          </a:xfrm>
        </p:spPr>
        <p:txBody>
          <a:bodyPr/>
          <a:lstStyle/>
          <a:p>
            <a:r>
              <a:rPr kumimoji="1" lang="en-US" altLang="zh-CN" dirty="0"/>
              <a:t>Birdchain</a:t>
            </a:r>
            <a:r>
              <a:rPr kumimoji="1" lang="zh-CN" altLang="en-US" dirty="0"/>
              <a:t>诞生于两年前，愿景是利用去中心化区块链技术</a:t>
            </a:r>
            <a:r>
              <a:rPr kumimoji="1" lang="en-US" altLang="zh-CN" dirty="0"/>
              <a:t>+</a:t>
            </a:r>
            <a:r>
              <a:rPr kumimoji="1" lang="zh-CN" altLang="en-US" dirty="0"/>
              <a:t>短视频产品形式，</a:t>
            </a:r>
            <a:endParaRPr kumimoji="1" lang="en-US" altLang="zh-CN" dirty="0"/>
          </a:p>
          <a:p>
            <a:r>
              <a:rPr kumimoji="1" lang="zh-CN" altLang="en-US" dirty="0"/>
              <a:t>创造一个以创作者为中心的人文进步平台。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4F13E-1801-F740-B92F-19353A010198}"/>
              </a:ext>
            </a:extLst>
          </p:cNvPr>
          <p:cNvSpPr txBox="1"/>
          <p:nvPr/>
        </p:nvSpPr>
        <p:spPr>
          <a:xfrm>
            <a:off x="323528" y="1804068"/>
            <a:ext cx="5544616" cy="263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其次，短视频发展几年来，面临的争议越来越多，主要是其宣扬的算法中立性造成的成瘾机制，具有让人向下的力量，算法把人性的弱点研究的过于透彻，肆意狩猎国民心智，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一个清醒的社会，应该意识到，短视频对公众心智有巨大的侵蚀与扭曲之力，梦想的窄化与矮化，显然不是一个社会的吉兆。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我们的短视频希望重视人文、心理，激发作品中人性向善的力量，解决短视频当前令用户沉沦上瘾问题。人文强调如人的主体性及人的尊严、人之道德修养及各个方面自我提升或自我完善的自信与能力、以及人如何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增进生命的丰富性等。</a:t>
            </a:r>
            <a:endParaRPr kumimoji="1"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A0D81E-15EE-8C4B-9193-8FB18A88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563638"/>
            <a:ext cx="2238064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8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88EB08-8999-DD42-B699-160018D50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Birdchain</a:t>
            </a:r>
            <a:r>
              <a:rPr kumimoji="1" lang="zh-CN" altLang="en-US" dirty="0"/>
              <a:t>的诞生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B3D486-C1C9-CE4A-9921-E53B6013F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131590"/>
            <a:ext cx="9144000" cy="288032"/>
          </a:xfrm>
        </p:spPr>
        <p:txBody>
          <a:bodyPr/>
          <a:lstStyle/>
          <a:p>
            <a:r>
              <a:rPr kumimoji="1" lang="en-US" altLang="zh-CN" dirty="0"/>
              <a:t>Birdchain</a:t>
            </a:r>
            <a:r>
              <a:rPr kumimoji="1" lang="zh-CN" altLang="en-US" dirty="0"/>
              <a:t>诞生于两年前，愿景是利用去中心化区块链技术</a:t>
            </a:r>
            <a:r>
              <a:rPr kumimoji="1" lang="en-US" altLang="zh-CN" dirty="0"/>
              <a:t>+</a:t>
            </a:r>
            <a:r>
              <a:rPr kumimoji="1" lang="zh-CN" altLang="en-US" dirty="0"/>
              <a:t>短视频产品形式，</a:t>
            </a:r>
            <a:endParaRPr kumimoji="1" lang="en-US" altLang="zh-CN" dirty="0"/>
          </a:p>
          <a:p>
            <a:r>
              <a:rPr kumimoji="1" lang="zh-CN" altLang="en-US" dirty="0"/>
              <a:t>创造一个以创作者为中心的人文进步平台。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4F13E-1801-F740-B92F-19353A010198}"/>
              </a:ext>
            </a:extLst>
          </p:cNvPr>
          <p:cNvSpPr txBox="1"/>
          <p:nvPr/>
        </p:nvSpPr>
        <p:spPr>
          <a:xfrm>
            <a:off x="395536" y="2211710"/>
            <a:ext cx="4536504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最后，短视频业务模式可以快速推出产品产生现金流，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市场庞大有对标对象，NFT市场活跃度高，拥有稳定可视化可预测的变现过程。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解决国内法律法规问题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，短视频将是区块链最有潜力对接现实世界的增量市场。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815297-E766-DB4C-9BF2-CD5653F2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64696"/>
            <a:ext cx="3505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8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产品规划与细节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Birdchain</a:t>
            </a:r>
            <a:r>
              <a:rPr lang="ko-KR" altLang="en-US" dirty="0"/>
              <a:t>产品矩阵</a:t>
            </a:r>
            <a:endParaRPr lang="en-US" altLang="ko-KR" dirty="0"/>
          </a:p>
        </p:txBody>
      </p:sp>
      <p:grpSp>
        <p:nvGrpSpPr>
          <p:cNvPr id="4" name="Group 3"/>
          <p:cNvGrpSpPr/>
          <p:nvPr/>
        </p:nvGrpSpPr>
        <p:grpSpPr>
          <a:xfrm>
            <a:off x="3327653" y="1737265"/>
            <a:ext cx="2453005" cy="2678637"/>
            <a:chOff x="3327653" y="1737265"/>
            <a:chExt cx="2453005" cy="2678637"/>
          </a:xfrm>
        </p:grpSpPr>
        <p:sp>
          <p:nvSpPr>
            <p:cNvPr id="5" name="Oval 4"/>
            <p:cNvSpPr/>
            <p:nvPr/>
          </p:nvSpPr>
          <p:spPr>
            <a:xfrm>
              <a:off x="4116360" y="1737265"/>
              <a:ext cx="881423" cy="881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899235" y="2175674"/>
              <a:ext cx="881423" cy="881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899235" y="3090153"/>
              <a:ext cx="881423" cy="881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16360" y="3534479"/>
              <a:ext cx="881423" cy="881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27653" y="3090153"/>
              <a:ext cx="881423" cy="881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327653" y="2175674"/>
              <a:ext cx="881423" cy="881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964881" y="2482517"/>
              <a:ext cx="1188132" cy="118813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76885" y="3980105"/>
            <a:ext cx="19276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NFT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交易平台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5791" y="2849871"/>
            <a:ext cx="19276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短视频经济体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44676" y="1767348"/>
            <a:ext cx="19276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基础经济模型</a:t>
            </a:r>
          </a:p>
        </p:txBody>
      </p:sp>
      <p:sp>
        <p:nvSpPr>
          <p:cNvPr id="30" name="Rectangle 30"/>
          <p:cNvSpPr>
            <a:spLocks noChangeAspect="1"/>
          </p:cNvSpPr>
          <p:nvPr/>
        </p:nvSpPr>
        <p:spPr>
          <a:xfrm>
            <a:off x="5220245" y="2452934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Oval 7"/>
          <p:cNvSpPr>
            <a:spLocks noChangeAspect="1"/>
          </p:cNvSpPr>
          <p:nvPr/>
        </p:nvSpPr>
        <p:spPr>
          <a:xfrm>
            <a:off x="5179696" y="3360467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21"/>
          <p:cNvSpPr>
            <a:spLocks noChangeAspect="1"/>
          </p:cNvSpPr>
          <p:nvPr/>
        </p:nvSpPr>
        <p:spPr>
          <a:xfrm>
            <a:off x="3601325" y="2452934"/>
            <a:ext cx="324195" cy="3269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ounded Rectangle 7"/>
          <p:cNvSpPr>
            <a:spLocks noChangeAspect="1"/>
          </p:cNvSpPr>
          <p:nvPr/>
        </p:nvSpPr>
        <p:spPr>
          <a:xfrm>
            <a:off x="4420473" y="3846974"/>
            <a:ext cx="303053" cy="26153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Rounded Rectangle 27"/>
          <p:cNvSpPr>
            <a:spLocks noChangeAspect="1"/>
          </p:cNvSpPr>
          <p:nvPr/>
        </p:nvSpPr>
        <p:spPr>
          <a:xfrm>
            <a:off x="4402299" y="2001247"/>
            <a:ext cx="309544" cy="23777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Block Arc 14"/>
          <p:cNvSpPr/>
          <p:nvPr/>
        </p:nvSpPr>
        <p:spPr>
          <a:xfrm rot="16200000">
            <a:off x="4307095" y="2812901"/>
            <a:ext cx="515183" cy="51552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Rectangle 36"/>
          <p:cNvSpPr>
            <a:spLocks noChangeAspect="1"/>
          </p:cNvSpPr>
          <p:nvPr/>
        </p:nvSpPr>
        <p:spPr>
          <a:xfrm>
            <a:off x="3614549" y="3398996"/>
            <a:ext cx="310971" cy="25994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Oval 36"/>
          <p:cNvSpPr/>
          <p:nvPr/>
        </p:nvSpPr>
        <p:spPr>
          <a:xfrm rot="5400000">
            <a:off x="649480" y="2780648"/>
            <a:ext cx="576000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37"/>
          <p:cNvSpPr/>
          <p:nvPr/>
        </p:nvSpPr>
        <p:spPr>
          <a:xfrm rot="5400000">
            <a:off x="649480" y="1664453"/>
            <a:ext cx="576000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val 38"/>
          <p:cNvSpPr/>
          <p:nvPr/>
        </p:nvSpPr>
        <p:spPr>
          <a:xfrm rot="5400000">
            <a:off x="649480" y="3909447"/>
            <a:ext cx="576000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21"/>
          <p:cNvSpPr>
            <a:spLocks noChangeAspect="1"/>
          </p:cNvSpPr>
          <p:nvPr/>
        </p:nvSpPr>
        <p:spPr>
          <a:xfrm>
            <a:off x="792800" y="1808580"/>
            <a:ext cx="289361" cy="29177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Rounded Rectangle 27"/>
          <p:cNvSpPr>
            <a:spLocks noChangeAspect="1"/>
          </p:cNvSpPr>
          <p:nvPr/>
        </p:nvSpPr>
        <p:spPr>
          <a:xfrm>
            <a:off x="799338" y="2959313"/>
            <a:ext cx="276284" cy="21222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Rectangle 36"/>
          <p:cNvSpPr>
            <a:spLocks noChangeAspect="1"/>
          </p:cNvSpPr>
          <p:nvPr/>
        </p:nvSpPr>
        <p:spPr>
          <a:xfrm>
            <a:off x="798701" y="4086643"/>
            <a:ext cx="277558" cy="23201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Oval 42"/>
          <p:cNvSpPr/>
          <p:nvPr/>
        </p:nvSpPr>
        <p:spPr>
          <a:xfrm rot="5400000">
            <a:off x="7956408" y="1651849"/>
            <a:ext cx="576000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val 43"/>
          <p:cNvSpPr/>
          <p:nvPr/>
        </p:nvSpPr>
        <p:spPr>
          <a:xfrm rot="5400000">
            <a:off x="7956408" y="2787742"/>
            <a:ext cx="576000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30"/>
          <p:cNvSpPr>
            <a:spLocks noChangeAspect="1"/>
          </p:cNvSpPr>
          <p:nvPr/>
        </p:nvSpPr>
        <p:spPr>
          <a:xfrm>
            <a:off x="8127388" y="1819947"/>
            <a:ext cx="234040" cy="23335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Oval 7"/>
          <p:cNvSpPr>
            <a:spLocks noChangeAspect="1"/>
          </p:cNvSpPr>
          <p:nvPr/>
        </p:nvSpPr>
        <p:spPr>
          <a:xfrm>
            <a:off x="8124294" y="2963555"/>
            <a:ext cx="240228" cy="2402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8E5AD6B4-24BE-7841-8339-186CDD599ED8}"/>
              </a:ext>
            </a:extLst>
          </p:cNvPr>
          <p:cNvSpPr txBox="1"/>
          <p:nvPr/>
        </p:nvSpPr>
        <p:spPr>
          <a:xfrm>
            <a:off x="6610351" y="1807047"/>
            <a:ext cx="19276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直播平台</a:t>
            </a: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85C2F29B-39A4-114B-86DA-DFFB19C633CB}"/>
              </a:ext>
            </a:extLst>
          </p:cNvPr>
          <p:cNvSpPr txBox="1"/>
          <p:nvPr/>
        </p:nvSpPr>
        <p:spPr>
          <a:xfrm>
            <a:off x="6203825" y="2849871"/>
            <a:ext cx="192768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关于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记账权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7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基础经济模型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373025B2-E9E8-FD45-A6F2-254426B0CC8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7544" y="1419622"/>
            <a:ext cx="4464496" cy="3096344"/>
          </a:xfrm>
          <a:prstGeom prst="rect">
            <a:avLst/>
          </a:prstGeom>
          <a:ln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E4E3DF-377A-4547-8B24-456A71611975}"/>
              </a:ext>
            </a:extLst>
          </p:cNvPr>
          <p:cNvSpPr txBox="1"/>
          <p:nvPr/>
        </p:nvSpPr>
        <p:spPr>
          <a:xfrm>
            <a:off x="5220072" y="1686671"/>
            <a:ext cx="3456384" cy="231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scan系统是去Birdchain上量化贡献者贡献并分配奖励的系统，参数由全网代币持有人进行治理调节，AIscan系统记录内容搬运者、内容生产者、NFT持有者对于平台流量的贡献，留存、转化、分享等行为，再匹配相应的广告时长收入，最终的奖励形式为现金、股权或Birdcoin奖励 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基础经济模型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0BAC6A56-C24A-824A-8611-C41AB44C6A1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47664" y="1131590"/>
            <a:ext cx="6048672" cy="338437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991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08B81C-ABEF-1245-8CCA-D5D5657C3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基础经济模型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E1D07043-24BF-654C-84A3-FF9FAED86AE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35696" y="1131590"/>
            <a:ext cx="5472608" cy="2660400"/>
          </a:xfrm>
          <a:prstGeom prst="rect">
            <a:avLst/>
          </a:prstGeom>
          <a:ln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E508E9-71B0-614B-BC7F-6D390A6B8EDD}"/>
              </a:ext>
            </a:extLst>
          </p:cNvPr>
          <p:cNvSpPr txBox="1"/>
          <p:nvPr/>
        </p:nvSpPr>
        <p:spPr>
          <a:xfrm>
            <a:off x="1259632" y="4083918"/>
            <a:ext cx="7128792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赋予内容贡献者的权益资本份额由</a:t>
            </a:r>
            <a:r>
              <a:rPr kumimoji="1"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网络总市值、经济增加值、用户活跃度、收入增长率、运营成本支出、POS网络去中心化运营成本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等综合考虑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，最终由代币或股权持有人决定</a:t>
            </a:r>
            <a:r>
              <a:rPr kumimoji="1"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958935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1178</Words>
  <Application>Microsoft Macintosh PowerPoint</Application>
  <PresentationFormat>全屏显示(16:9)</PresentationFormat>
  <Paragraphs>90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2019-06-04T11:20:08Z</dcterms:created>
  <dcterms:modified xsi:type="dcterms:W3CDTF">2021-08-30T15:39:29Z</dcterms:modified>
</cp:coreProperties>
</file>